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sldIdLst>
    <p:sldId id="287" r:id="rId5"/>
    <p:sldId id="288" r:id="rId6"/>
    <p:sldId id="312" r:id="rId7"/>
    <p:sldId id="313" r:id="rId8"/>
    <p:sldId id="309" r:id="rId9"/>
    <p:sldId id="310" r:id="rId10"/>
    <p:sldId id="307" r:id="rId11"/>
    <p:sldId id="311" r:id="rId12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7"/>
            <p14:sldId id="288"/>
            <p14:sldId id="312"/>
            <p14:sldId id="313"/>
            <p14:sldId id="309"/>
            <p14:sldId id="310"/>
            <p14:sldId id="307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4C23B-0312-4B71-9385-84C9D7DC76A2}" v="11" dt="2021-02-01T08:54:54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01-02-2021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79" t="3044" r="12413" b="7392"/>
          <a:stretch/>
        </p:blipFill>
        <p:spPr>
          <a:xfrm>
            <a:off x="3458817" y="1109180"/>
            <a:ext cx="8984974" cy="54598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1. 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2. Move cursor to “Data” and then from the dropdown menu click on “Database”.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3387" y="2286000"/>
            <a:ext cx="2434053" cy="12014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rgbClr val="002060"/>
                </a:solidFill>
                <a:hlinkClick r:id="rId3"/>
              </a:rPr>
              <a:t>ec.europa.eu/</a:t>
            </a:r>
            <a:r>
              <a:rPr lang="en-IN" sz="2000" dirty="0" err="1">
                <a:solidFill>
                  <a:srgbClr val="002060"/>
                </a:solidFill>
                <a:hlinkClick r:id="rId3"/>
              </a:rPr>
              <a:t>eurostat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in Europe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13" name="Rounded Rectangle 9"/>
          <p:cNvSpPr/>
          <p:nvPr/>
        </p:nvSpPr>
        <p:spPr>
          <a:xfrm>
            <a:off x="5753779" y="2633869"/>
            <a:ext cx="838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6" name="Connector: Elbow 15"/>
          <p:cNvCxnSpPr>
            <a:cxnSpLocks/>
          </p:cNvCxnSpPr>
          <p:nvPr/>
        </p:nvCxnSpPr>
        <p:spPr>
          <a:xfrm flipV="1">
            <a:off x="2867440" y="2786270"/>
            <a:ext cx="2886339" cy="1805608"/>
          </a:xfrm>
          <a:prstGeom prst="bentConnector3">
            <a:avLst>
              <a:gd name="adj1" fmla="val 3416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333F32-0490-49A6-AB5E-13870C865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1" t="8172" r="17250" b="5806"/>
          <a:stretch/>
        </p:blipFill>
        <p:spPr>
          <a:xfrm>
            <a:off x="3945109" y="1409887"/>
            <a:ext cx="7711348" cy="50884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Under “Tables by themes”: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Select “Population and social conditions”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Select “</a:t>
            </a:r>
            <a:r>
              <a:rPr lang="en-US" sz="1400" dirty="0" err="1">
                <a:solidFill>
                  <a:schemeClr val="bg1"/>
                </a:solidFill>
              </a:rPr>
              <a:t>Labour</a:t>
            </a:r>
            <a:r>
              <a:rPr lang="en-US" sz="1400" dirty="0">
                <a:solidFill>
                  <a:schemeClr val="bg1"/>
                </a:solidFill>
              </a:rPr>
              <a:t> market”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Select “</a:t>
            </a:r>
            <a:r>
              <a:rPr lang="en-US" sz="1400" dirty="0" err="1">
                <a:solidFill>
                  <a:schemeClr val="bg1"/>
                </a:solidFill>
              </a:rPr>
              <a:t>Labour</a:t>
            </a:r>
            <a:r>
              <a:rPr lang="en-US" sz="1400" dirty="0">
                <a:solidFill>
                  <a:schemeClr val="bg1"/>
                </a:solidFill>
              </a:rPr>
              <a:t> costs”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Select “</a:t>
            </a:r>
            <a:r>
              <a:rPr lang="en-US" sz="1400" dirty="0" err="1">
                <a:solidFill>
                  <a:schemeClr val="bg1"/>
                </a:solidFill>
              </a:rPr>
              <a:t>Labour</a:t>
            </a:r>
            <a:r>
              <a:rPr lang="en-US" sz="1400" dirty="0">
                <a:solidFill>
                  <a:schemeClr val="bg1"/>
                </a:solidFill>
              </a:rPr>
              <a:t> cost index (</a:t>
            </a:r>
            <a:r>
              <a:rPr lang="en-US" sz="1400" dirty="0" err="1">
                <a:solidFill>
                  <a:schemeClr val="bg1"/>
                </a:solidFill>
              </a:rPr>
              <a:t>lci</a:t>
            </a:r>
            <a:r>
              <a:rPr lang="en-US" sz="1400" dirty="0">
                <a:solidFill>
                  <a:schemeClr val="bg1"/>
                </a:solidFill>
              </a:rPr>
              <a:t>)”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Click on the ‘Data Browser’ icon: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preceding  “</a:t>
            </a:r>
            <a:r>
              <a:rPr lang="en-US" sz="1400" dirty="0" err="1">
                <a:solidFill>
                  <a:schemeClr val="bg1"/>
                </a:solidFill>
              </a:rPr>
              <a:t>Labour</a:t>
            </a:r>
            <a:r>
              <a:rPr lang="en-US" sz="1400" dirty="0">
                <a:solidFill>
                  <a:schemeClr val="bg1"/>
                </a:solidFill>
              </a:rPr>
              <a:t> cost index by NACE Rev.2 activity – nominal value, annual data (lc_lci_r2_a)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in Europe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23" name="Rounded Rectangle 9"/>
          <p:cNvSpPr/>
          <p:nvPr/>
        </p:nvSpPr>
        <p:spPr>
          <a:xfrm>
            <a:off x="7165643" y="5331245"/>
            <a:ext cx="4003802" cy="1719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5" name="Connector: Elbow 24"/>
          <p:cNvCxnSpPr>
            <a:cxnSpLocks/>
          </p:cNvCxnSpPr>
          <p:nvPr/>
        </p:nvCxnSpPr>
        <p:spPr>
          <a:xfrm>
            <a:off x="2776378" y="2301604"/>
            <a:ext cx="3486770" cy="972538"/>
          </a:xfrm>
          <a:prstGeom prst="bentConnector3">
            <a:avLst>
              <a:gd name="adj1" fmla="val 80173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</p:cNvCxnSpPr>
          <p:nvPr/>
        </p:nvCxnSpPr>
        <p:spPr>
          <a:xfrm>
            <a:off x="2776378" y="2927758"/>
            <a:ext cx="3575261" cy="1447597"/>
          </a:xfrm>
          <a:prstGeom prst="bentConnector3">
            <a:avLst>
              <a:gd name="adj1" fmla="val 6870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cxnSpLocks/>
          </p:cNvCxnSpPr>
          <p:nvPr/>
        </p:nvCxnSpPr>
        <p:spPr>
          <a:xfrm>
            <a:off x="2776378" y="3347207"/>
            <a:ext cx="3673583" cy="1637748"/>
          </a:xfrm>
          <a:prstGeom prst="bentConnector3">
            <a:avLst>
              <a:gd name="adj1" fmla="val 53212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/>
          <p:cNvCxnSpPr>
            <a:cxnSpLocks/>
          </p:cNvCxnSpPr>
          <p:nvPr/>
        </p:nvCxnSpPr>
        <p:spPr>
          <a:xfrm>
            <a:off x="2776378" y="3871975"/>
            <a:ext cx="3801403" cy="1270296"/>
          </a:xfrm>
          <a:prstGeom prst="bentConnector3">
            <a:avLst>
              <a:gd name="adj1" fmla="val 44568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9"/>
          <p:cNvSpPr/>
          <p:nvPr/>
        </p:nvSpPr>
        <p:spPr>
          <a:xfrm>
            <a:off x="6677683" y="5341155"/>
            <a:ext cx="258728" cy="1361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7F256CC-A808-4115-9D49-53F450140DEC}"/>
              </a:ext>
            </a:extLst>
          </p:cNvPr>
          <p:cNvCxnSpPr>
            <a:cxnSpLocks/>
          </p:cNvCxnSpPr>
          <p:nvPr/>
        </p:nvCxnSpPr>
        <p:spPr>
          <a:xfrm>
            <a:off x="2776378" y="4120019"/>
            <a:ext cx="3901305" cy="1270296"/>
          </a:xfrm>
          <a:prstGeom prst="bentConnector3">
            <a:avLst>
              <a:gd name="adj1" fmla="val 3462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561CC-C302-4774-9253-A7A612E40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2" t="8172" r="7325" b="7383"/>
          <a:stretch/>
        </p:blipFill>
        <p:spPr>
          <a:xfrm>
            <a:off x="3647767" y="1541987"/>
            <a:ext cx="8141110" cy="4659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Click on the “+” sign next to “Unit of measure” tab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in Europe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23" name="Rounded Rectangle 9"/>
          <p:cNvSpPr/>
          <p:nvPr/>
        </p:nvSpPr>
        <p:spPr>
          <a:xfrm>
            <a:off x="8131277" y="5161935"/>
            <a:ext cx="2684207" cy="25530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7F256CC-A808-4115-9D49-53F450140DEC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379406" y="3382297"/>
            <a:ext cx="5751871" cy="1907293"/>
          </a:xfrm>
          <a:prstGeom prst="bentConnector3">
            <a:avLst>
              <a:gd name="adj1" fmla="val 1615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4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831B36-C959-4097-9CB4-73E63CCC2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8" t="8029" r="7163" b="12258"/>
          <a:stretch/>
        </p:blipFill>
        <p:spPr>
          <a:xfrm>
            <a:off x="3657600" y="1371599"/>
            <a:ext cx="8259097" cy="49112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Select “Index, 2016=100”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Click on “Save and go to data view”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in Europe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23" name="Rounded Rectangle 9"/>
          <p:cNvSpPr/>
          <p:nvPr/>
        </p:nvSpPr>
        <p:spPr>
          <a:xfrm>
            <a:off x="8996516" y="5690419"/>
            <a:ext cx="1425678" cy="3539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7F256CC-A808-4115-9D49-53F450140DEC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492478" y="3910781"/>
            <a:ext cx="6504038" cy="1956619"/>
          </a:xfrm>
          <a:prstGeom prst="bentConnector3">
            <a:avLst>
              <a:gd name="adj1" fmla="val 1311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536968-10AC-48CC-B8DB-03618EDD21F5}"/>
              </a:ext>
            </a:extLst>
          </p:cNvPr>
          <p:cNvSpPr/>
          <p:nvPr/>
        </p:nvSpPr>
        <p:spPr>
          <a:xfrm>
            <a:off x="6366387" y="3829664"/>
            <a:ext cx="1499420" cy="3293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C99BBEF-125E-4FB0-9420-79B1DE90286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492478" y="2762865"/>
            <a:ext cx="3873909" cy="1231490"/>
          </a:xfrm>
          <a:prstGeom prst="bentConnector3">
            <a:avLst>
              <a:gd name="adj1" fmla="val 2791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The labor cost index data is presented in a table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in Europe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9F886-5839-4FFD-9F40-C533C395C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4" t="8889" r="14013" b="7957"/>
          <a:stretch/>
        </p:blipFill>
        <p:spPr>
          <a:xfrm>
            <a:off x="3680287" y="1432915"/>
            <a:ext cx="7302345" cy="4495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472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You can select a specific industry sector by clicking on the “+” sign next to Classification of Economic Activities – NACE Rev.2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To choose an industry, make appropriate selection in the pop-up window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Click “Save and go to data view”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in Europe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F8E83-BAB6-40B1-85F5-A45987E2C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8" t="7885" r="13937" b="58279"/>
          <a:stretch/>
        </p:blipFill>
        <p:spPr>
          <a:xfrm>
            <a:off x="3738130" y="1432914"/>
            <a:ext cx="8011418" cy="20178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6" name="Connector: Elbow 15"/>
          <p:cNvCxnSpPr>
            <a:cxnSpLocks/>
          </p:cNvCxnSpPr>
          <p:nvPr/>
        </p:nvCxnSpPr>
        <p:spPr>
          <a:xfrm flipV="1">
            <a:off x="2762865" y="2192594"/>
            <a:ext cx="5683045" cy="275303"/>
          </a:xfrm>
          <a:prstGeom prst="bentConnector3">
            <a:avLst>
              <a:gd name="adj1" fmla="val 1124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5E986DC2-B4B3-4428-87F1-C9DB31BCC96A}"/>
              </a:ext>
            </a:extLst>
          </p:cNvPr>
          <p:cNvSpPr/>
          <p:nvPr/>
        </p:nvSpPr>
        <p:spPr>
          <a:xfrm>
            <a:off x="8445909" y="2027903"/>
            <a:ext cx="3008671" cy="3293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290A7E-DE24-4CF2-87B2-9FE9CD771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92" t="46738" r="21760" b="14842"/>
          <a:stretch/>
        </p:blipFill>
        <p:spPr>
          <a:xfrm>
            <a:off x="3738130" y="3677264"/>
            <a:ext cx="8011418" cy="26349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B1AE6EF1-6559-46F5-AB29-9B2A706B6EE8}"/>
              </a:ext>
            </a:extLst>
          </p:cNvPr>
          <p:cNvSpPr/>
          <p:nvPr/>
        </p:nvSpPr>
        <p:spPr>
          <a:xfrm>
            <a:off x="5786285" y="5031658"/>
            <a:ext cx="1676400" cy="3293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4487C2DB-EC6F-48B9-AF7F-D514FEA91EB2}"/>
              </a:ext>
            </a:extLst>
          </p:cNvPr>
          <p:cNvSpPr/>
          <p:nvPr/>
        </p:nvSpPr>
        <p:spPr>
          <a:xfrm>
            <a:off x="9802761" y="5840224"/>
            <a:ext cx="1804219" cy="3293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2E0F2E9-79D1-4902-990A-F9869C2F794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762865" y="3703913"/>
            <a:ext cx="3023420" cy="1492436"/>
          </a:xfrm>
          <a:prstGeom prst="bentConnector3">
            <a:avLst>
              <a:gd name="adj1" fmla="val 3536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E2505710-C597-4480-809B-B708B1E38529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762865" y="4857137"/>
            <a:ext cx="7039896" cy="1147778"/>
          </a:xfrm>
          <a:prstGeom prst="bentConnector3">
            <a:avLst>
              <a:gd name="adj1" fmla="val 1089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2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EC61C5-44CF-4244-A731-9C75CB33E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3" t="8889" r="13911" b="7957"/>
          <a:stretch/>
        </p:blipFill>
        <p:spPr>
          <a:xfrm>
            <a:off x="3680287" y="1432915"/>
            <a:ext cx="7725132" cy="4749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To customize the data table (for example to select only one country, or change the time period) click on appropriate filters above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in Europe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13" name="Rounded Rectangle 9"/>
          <p:cNvSpPr/>
          <p:nvPr/>
        </p:nvSpPr>
        <p:spPr>
          <a:xfrm>
            <a:off x="3805082" y="1995080"/>
            <a:ext cx="2104103" cy="47281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6" name="Connector: Elbow 15"/>
          <p:cNvCxnSpPr>
            <a:cxnSpLocks/>
            <a:endCxn id="13" idx="1"/>
          </p:cNvCxnSpPr>
          <p:nvPr/>
        </p:nvCxnSpPr>
        <p:spPr>
          <a:xfrm flipV="1">
            <a:off x="2595718" y="2231489"/>
            <a:ext cx="1209364" cy="737853"/>
          </a:xfrm>
          <a:prstGeom prst="bentConnector3">
            <a:avLst>
              <a:gd name="adj1" fmla="val 5813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0F602E99-87DC-4102-BC7D-C97BE7F16C2B}"/>
              </a:ext>
            </a:extLst>
          </p:cNvPr>
          <p:cNvSpPr/>
          <p:nvPr/>
        </p:nvSpPr>
        <p:spPr>
          <a:xfrm>
            <a:off x="5968179" y="1995080"/>
            <a:ext cx="2104103" cy="47281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D6DF90-28CF-4F5D-BF3E-624C90DF6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4" t="8889" r="14115" b="7957"/>
          <a:stretch/>
        </p:blipFill>
        <p:spPr>
          <a:xfrm>
            <a:off x="3680287" y="1432915"/>
            <a:ext cx="7885637" cy="4861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To download the data in Excel click on the “Download” tab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in Europe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13" name="Rounded Rectangle 9"/>
          <p:cNvSpPr/>
          <p:nvPr/>
        </p:nvSpPr>
        <p:spPr>
          <a:xfrm>
            <a:off x="10268064" y="1446466"/>
            <a:ext cx="842387" cy="3093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6" name="Connector: Elbow 15"/>
          <p:cNvCxnSpPr>
            <a:cxnSpLocks/>
            <a:endCxn id="13" idx="1"/>
          </p:cNvCxnSpPr>
          <p:nvPr/>
        </p:nvCxnSpPr>
        <p:spPr>
          <a:xfrm flipV="1">
            <a:off x="2664542" y="1601160"/>
            <a:ext cx="7603522" cy="1613988"/>
          </a:xfrm>
          <a:prstGeom prst="bentConnector3">
            <a:avLst>
              <a:gd name="adj1" fmla="val 913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15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32C5B4-4410-4854-B25A-9351FCFF65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71894D-72E7-4842-BB68-8BAC459073E0}">
  <ds:schemaRefs>
    <ds:schemaRef ds:uri="b58ae008-966b-4bff-8a7d-37abbecab933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f8bcfcb-4344-44cf-9f08-daa529b9a53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3B74F8-3748-4285-A21B-1DA309E22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Custom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Cambria</vt:lpstr>
      <vt:lpstr>Wingdings</vt:lpstr>
      <vt:lpstr>Wingdings 2</vt:lpstr>
      <vt:lpstr>Concourse</vt:lpstr>
      <vt:lpstr>Procedure to obtain Labor Cost Index data in Europe </vt:lpstr>
      <vt:lpstr>Procedure to obtain Labor Cost Index data in Europe </vt:lpstr>
      <vt:lpstr>Procedure to obtain Labor Cost Index data in Europe </vt:lpstr>
      <vt:lpstr>Procedure to obtain Labor Cost Index data in Europe </vt:lpstr>
      <vt:lpstr>Procedure to obtain Labor Cost Index data in Europe </vt:lpstr>
      <vt:lpstr>Procedure to obtain Labor Cost Index data in Europe </vt:lpstr>
      <vt:lpstr>Procedure to obtain Labor Cost Index data in Europe </vt:lpstr>
      <vt:lpstr>Procedure to obtain Labor Cost Index data in Europe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2015-11-27T11:15:46Z</dcterms:created>
  <dcterms:modified xsi:type="dcterms:W3CDTF">2021-02-01T09:00:34Z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